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3"/>
  </p:notesMasterIdLst>
  <p:handoutMasterIdLst>
    <p:handoutMasterId r:id="rId14"/>
  </p:handoutMasterIdLst>
  <p:sldIdLst>
    <p:sldId id="549" r:id="rId5"/>
    <p:sldId id="580" r:id="rId6"/>
    <p:sldId id="556" r:id="rId7"/>
    <p:sldId id="428" r:id="rId8"/>
    <p:sldId id="577" r:id="rId9"/>
    <p:sldId id="581" r:id="rId10"/>
    <p:sldId id="579" r:id="rId11"/>
    <p:sldId id="557"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49"/>
            <p14:sldId id="580"/>
          </p14:sldIdLst>
        </p14:section>
        <p14:section name="Section Opener options" id="{D3773CD4-779B-43AF-9FBD-7EF941CCFCD7}">
          <p14:sldIdLst/>
        </p14:section>
        <p14:section name="Content slides" id="{0C749B40-D26C-4827-815A-EF0EDBB1F1D9}">
          <p14:sldIdLst>
            <p14:sldId id="556"/>
            <p14:sldId id="428"/>
            <p14:sldId id="577"/>
            <p14:sldId id="581"/>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0"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336685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304800"/>
            <a:ext cx="6858000" cy="6095999"/>
          </a:xfrm>
        </p:spPr>
        <p:txBody>
          <a:bodyPr/>
          <a:lstStyle/>
          <a:p>
            <a:pPr marL="285750" indent="-285750">
              <a:lnSpc>
                <a:spcPct val="100000"/>
              </a:lnSpc>
              <a:buFont typeface="Wingdings" panose="05000000000000000000" pitchFamily="2" charset="2"/>
              <a:buChar char="Ø"/>
            </a:pPr>
            <a:r>
              <a:rPr lang="en-US" dirty="0" err="1"/>
              <a:t>CapStore</a:t>
            </a:r>
            <a:r>
              <a:rPr lang="en-US" dirty="0"/>
              <a:t> is a web based e-commerce website that allows users to buy or sell products. </a:t>
            </a:r>
            <a:endParaRPr lang="en-US" dirty="0" smtClean="0"/>
          </a:p>
          <a:p>
            <a:pPr marL="285750" indent="-285750">
              <a:lnSpc>
                <a:spcPct val="100000"/>
              </a:lnSpc>
              <a:buFont typeface="Wingdings" panose="05000000000000000000" pitchFamily="2" charset="2"/>
              <a:buChar char="Ø"/>
            </a:pPr>
            <a:r>
              <a:rPr lang="en-US" dirty="0" err="1" smtClean="0"/>
              <a:t>CapStore</a:t>
            </a:r>
            <a:r>
              <a:rPr lang="en-US" dirty="0" smtClean="0"/>
              <a:t> </a:t>
            </a:r>
            <a:r>
              <a:rPr lang="en-US" dirty="0"/>
              <a:t>also allows users to sell their products, they need to register on to the website and need to be </a:t>
            </a:r>
            <a:r>
              <a:rPr lang="en-US" dirty="0" smtClean="0"/>
              <a:t>authorized </a:t>
            </a:r>
            <a:r>
              <a:rPr lang="en-US" dirty="0"/>
              <a:t>by the admin of </a:t>
            </a:r>
            <a:r>
              <a:rPr lang="en-US" dirty="0" err="1"/>
              <a:t>Capstore</a:t>
            </a:r>
            <a:r>
              <a:rPr lang="en-US" dirty="0"/>
              <a:t>. </a:t>
            </a:r>
            <a:endParaRPr lang="en-US" dirty="0" smtClean="0"/>
          </a:p>
          <a:p>
            <a:pPr marL="285750" indent="-285750">
              <a:lnSpc>
                <a:spcPct val="100000"/>
              </a:lnSpc>
              <a:buFont typeface="Wingdings" panose="05000000000000000000" pitchFamily="2" charset="2"/>
              <a:buChar char="Ø"/>
            </a:pPr>
            <a:r>
              <a:rPr lang="en-US" dirty="0" smtClean="0"/>
              <a:t>The </a:t>
            </a:r>
            <a:r>
              <a:rPr lang="en-US" dirty="0" err="1" smtClean="0"/>
              <a:t>CapStore</a:t>
            </a:r>
            <a:r>
              <a:rPr lang="en-US" dirty="0" smtClean="0"/>
              <a:t> Application performs the following</a:t>
            </a:r>
          </a:p>
          <a:p>
            <a:r>
              <a:rPr lang="en-US" sz="1400" dirty="0" smtClean="0">
                <a:solidFill>
                  <a:schemeClr val="tx1"/>
                </a:solidFill>
              </a:rPr>
              <a:t>      1</a:t>
            </a:r>
            <a:r>
              <a:rPr lang="en-US" sz="1400" dirty="0">
                <a:solidFill>
                  <a:schemeClr val="tx1"/>
                </a:solidFill>
              </a:rPr>
              <a:t>. Signup, Login or Logout </a:t>
            </a:r>
          </a:p>
          <a:p>
            <a:r>
              <a:rPr lang="en-US" sz="1400" dirty="0" smtClean="0">
                <a:solidFill>
                  <a:schemeClr val="tx1"/>
                </a:solidFill>
              </a:rPr>
              <a:t>      2</a:t>
            </a:r>
            <a:r>
              <a:rPr lang="en-US" sz="1400" dirty="0">
                <a:solidFill>
                  <a:schemeClr val="tx1"/>
                </a:solidFill>
              </a:rPr>
              <a:t>. Buy/sell products </a:t>
            </a:r>
          </a:p>
          <a:p>
            <a:r>
              <a:rPr lang="en-US" sz="1400" dirty="0" smtClean="0">
                <a:solidFill>
                  <a:schemeClr val="tx1"/>
                </a:solidFill>
              </a:rPr>
              <a:t>      3</a:t>
            </a:r>
            <a:r>
              <a:rPr lang="en-US" sz="1400" dirty="0">
                <a:solidFill>
                  <a:schemeClr val="tx1"/>
                </a:solidFill>
              </a:rPr>
              <a:t>. Give review on products and return them. </a:t>
            </a:r>
          </a:p>
          <a:p>
            <a:r>
              <a:rPr lang="en-US" sz="1400" dirty="0" smtClean="0">
                <a:solidFill>
                  <a:schemeClr val="tx1"/>
                </a:solidFill>
              </a:rPr>
              <a:t>      4</a:t>
            </a:r>
            <a:r>
              <a:rPr lang="en-US" sz="1400" dirty="0">
                <a:solidFill>
                  <a:schemeClr val="tx1"/>
                </a:solidFill>
              </a:rPr>
              <a:t>. Merchant- there can be two types of merchants, direct merchant </a:t>
            </a:r>
            <a:r>
              <a:rPr lang="en-US" sz="1400" dirty="0" smtClean="0">
                <a:solidFill>
                  <a:schemeClr val="tx1"/>
                </a:solidFill>
              </a:rPr>
              <a:t>               and </a:t>
            </a:r>
            <a:r>
              <a:rPr lang="en-US" sz="1400" dirty="0">
                <a:solidFill>
                  <a:schemeClr val="tx1"/>
                </a:solidFill>
              </a:rPr>
              <a:t>third party merchant. New merchants can be added or removed by </a:t>
            </a:r>
            <a:r>
              <a:rPr lang="en-US" sz="1400" dirty="0" smtClean="0">
                <a:solidFill>
                  <a:schemeClr val="tx1"/>
                </a:solidFill>
              </a:rPr>
              <a:t>        admin</a:t>
            </a:r>
            <a:r>
              <a:rPr lang="en-US" sz="1400" dirty="0">
                <a:solidFill>
                  <a:schemeClr val="tx1"/>
                </a:solidFill>
              </a:rPr>
              <a:t>. Merchants can add or remove products on </a:t>
            </a:r>
            <a:r>
              <a:rPr lang="en-US" sz="1400" dirty="0" err="1">
                <a:solidFill>
                  <a:schemeClr val="tx1"/>
                </a:solidFill>
              </a:rPr>
              <a:t>CapStore</a:t>
            </a:r>
            <a:r>
              <a:rPr lang="en-US" sz="1400" dirty="0">
                <a:solidFill>
                  <a:schemeClr val="tx1"/>
                </a:solidFill>
              </a:rPr>
              <a:t>. </a:t>
            </a:r>
          </a:p>
          <a:p>
            <a:r>
              <a:rPr lang="en-US" sz="1400" dirty="0" smtClean="0">
                <a:solidFill>
                  <a:schemeClr val="tx1"/>
                </a:solidFill>
              </a:rPr>
              <a:t>      5</a:t>
            </a:r>
            <a:r>
              <a:rPr lang="en-US" sz="1400" dirty="0">
                <a:solidFill>
                  <a:schemeClr val="tx1"/>
                </a:solidFill>
              </a:rPr>
              <a:t>. Items can be added into cart and removed from the cart, after the final submission an invoice will be generated. </a:t>
            </a:r>
          </a:p>
          <a:p>
            <a:r>
              <a:rPr lang="en-US" sz="1400" dirty="0" smtClean="0">
                <a:solidFill>
                  <a:schemeClr val="tx1"/>
                </a:solidFill>
              </a:rPr>
              <a:t>      6</a:t>
            </a:r>
            <a:r>
              <a:rPr lang="en-US" sz="1400" dirty="0">
                <a:solidFill>
                  <a:schemeClr val="tx1"/>
                </a:solidFill>
              </a:rPr>
              <a:t>. Customer can pay by different payment </a:t>
            </a:r>
            <a:r>
              <a:rPr lang="en-US" sz="1400" dirty="0" smtClean="0">
                <a:solidFill>
                  <a:schemeClr val="tx1"/>
                </a:solidFill>
              </a:rPr>
              <a:t>options</a:t>
            </a:r>
            <a:endParaRPr lang="en-US" sz="1400" dirty="0">
              <a:solidFill>
                <a:schemeClr val="tx1"/>
              </a:solidFill>
            </a:endParaRPr>
          </a:p>
        </p:txBody>
      </p:sp>
    </p:spTree>
    <p:extLst>
      <p:ext uri="{BB962C8B-B14F-4D97-AF65-F5344CB8AC3E}">
        <p14:creationId xmlns:p14="http://schemas.microsoft.com/office/powerpoint/2010/main" val="423456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Business Analysis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sz="2000" dirty="0" smtClean="0">
                <a:solidFill>
                  <a:schemeClr val="accent4">
                    <a:lumMod val="60000"/>
                    <a:lumOff val="40000"/>
                  </a:schemeClr>
                </a:solidFill>
                <a:latin typeface="Comic Sans MS" panose="030F0702030302020204" pitchFamily="66" charset="0"/>
              </a:rPr>
              <a:t>By</a:t>
            </a:r>
          </a:p>
          <a:p>
            <a:r>
              <a:rPr lang="en-US" sz="2000" dirty="0" smtClean="0">
                <a:solidFill>
                  <a:schemeClr val="accent4">
                    <a:lumMod val="60000"/>
                    <a:lumOff val="40000"/>
                  </a:schemeClr>
                </a:solidFill>
                <a:latin typeface="Comic Sans MS" panose="030F0702030302020204" pitchFamily="66" charset="0"/>
              </a:rPr>
              <a:t>Manasa Gundaji</a:t>
            </a:r>
            <a:endParaRPr lang="en-US" sz="1800" dirty="0">
              <a:solidFill>
                <a:schemeClr val="accent4">
                  <a:lumMod val="60000"/>
                  <a:lumOff val="40000"/>
                </a:schemeClr>
              </a:solidFill>
              <a:latin typeface="Comic Sans MS" panose="030F0702030302020204" pitchFamily="66" charset="0"/>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r>
              <a:rPr lang="en-US" sz="2000" dirty="0">
                <a:solidFill>
                  <a:schemeClr val="accent4">
                    <a:lumMod val="60000"/>
                    <a:lumOff val="40000"/>
                  </a:schemeClr>
                </a:solidFill>
                <a:latin typeface="Comic Sans MS" panose="030F0702030302020204" pitchFamily="66" charset="0"/>
              </a:rPr>
              <a:t>ID: 152998-IN</a:t>
            </a:r>
            <a:endParaRPr lang="en-US" sz="2000" dirty="0">
              <a:solidFill>
                <a:schemeClr val="accent4">
                  <a:lumMod val="60000"/>
                  <a:lumOff val="40000"/>
                </a:schemeClr>
              </a:solidFill>
              <a:latin typeface="Comic Sans MS" panose="030F0702030302020204" pitchFamily="66" charset="0"/>
            </a:endParaRP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246769"/>
          </a:xfrm>
          <a:prstGeom prst="rect">
            <a:avLst/>
          </a:prstGeom>
          <a:noFill/>
        </p:spPr>
        <p:txBody>
          <a:bodyPr wrap="square" rtlCol="0">
            <a:spAutoFit/>
          </a:bodyPr>
          <a:lstStyle/>
          <a:p>
            <a:r>
              <a:rPr lang="en-US" sz="2400" dirty="0" smtClean="0"/>
              <a:t>Significance of the module:</a:t>
            </a:r>
          </a:p>
          <a:p>
            <a:endParaRPr lang="en-US" sz="2000" dirty="0" smtClean="0"/>
          </a:p>
          <a:p>
            <a:pPr marL="342900" indent="-342900">
              <a:buAutoNum type="arabicPeriod"/>
            </a:pPr>
            <a:r>
              <a:rPr lang="en-US" sz="2000" dirty="0" smtClean="0"/>
              <a:t>Admin can generate business analysis at the end of some time period. </a:t>
            </a:r>
            <a:endParaRPr lang="en-US" sz="2000" dirty="0" smtClean="0"/>
          </a:p>
          <a:p>
            <a:pPr marL="342900" indent="-342900">
              <a:buAutoNum type="arabicPeriod"/>
            </a:pPr>
            <a:endParaRPr lang="en-US" sz="2000" dirty="0" smtClean="0"/>
          </a:p>
          <a:p>
            <a:pPr marL="342900" indent="-342900">
              <a:buAutoNum type="arabicPeriod"/>
            </a:pPr>
            <a:r>
              <a:rPr lang="en-US" sz="2000" dirty="0" smtClean="0"/>
              <a:t>It can check the dispatch report of products from particular merchant.</a:t>
            </a:r>
            <a:endParaRPr lang="en-US" sz="2000" dirty="0" smtClean="0"/>
          </a:p>
          <a:p>
            <a:endParaRPr lang="en-US"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60064080"/>
              </p:ext>
            </p:extLst>
          </p:nvPr>
        </p:nvGraphicFramePr>
        <p:xfrm>
          <a:off x="386868" y="727512"/>
          <a:ext cx="10381802" cy="1905230"/>
        </p:xfrm>
        <a:graphic>
          <a:graphicData uri="http://schemas.openxmlformats.org/drawingml/2006/table">
            <a:tbl>
              <a:tblPr firstRow="1" bandRow="1">
                <a:tableStyleId>{5DA37D80-6434-44D0-A028-1B22A696006F}</a:tableStyleId>
              </a:tblPr>
              <a:tblGrid>
                <a:gridCol w="2326455"/>
                <a:gridCol w="2326455"/>
                <a:gridCol w="2243032"/>
                <a:gridCol w="3485860"/>
              </a:tblGrid>
              <a:tr h="297746">
                <a:tc>
                  <a:txBody>
                    <a:bodyPr/>
                    <a:lstStyle/>
                    <a:p>
                      <a:r>
                        <a:rPr lang="en-US" sz="1400" dirty="0" smtClean="0">
                          <a:latin typeface="Arial" panose="020B0604020202020204" pitchFamily="34" charset="0"/>
                          <a:cs typeface="Arial" panose="020B0604020202020204" pitchFamily="34" charset="0"/>
                        </a:rPr>
                        <a:t>Column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Datatype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Key Constraints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Prod</a:t>
                      </a:r>
                      <a:r>
                        <a:rPr lang="en-US" sz="1200" baseline="0" dirty="0" err="1" smtClean="0">
                          <a:latin typeface="Arial" panose="020B0604020202020204" pitchFamily="34" charset="0"/>
                          <a:cs typeface="Arial" panose="020B0604020202020204" pitchFamily="34" charset="0"/>
                        </a:rPr>
                        <a:t>uctId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Primary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Unique for every product</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ProductName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Name of Product</a:t>
                      </a:r>
                      <a:endParaRPr lang="en-US" sz="1200" dirty="0">
                        <a:latin typeface="Arial" panose="020B0604020202020204" pitchFamily="34" charset="0"/>
                        <a:cs typeface="Arial" panose="020B0604020202020204" pitchFamily="34" charset="0"/>
                      </a:endParaRPr>
                    </a:p>
                  </a:txBody>
                  <a:tcPr/>
                </a:tc>
              </a:tr>
              <a:tr h="267972">
                <a:tc>
                  <a:txBody>
                    <a:bodyPr/>
                    <a:lstStyle/>
                    <a:p>
                      <a:r>
                        <a:rPr lang="en-US" sz="1200" dirty="0" err="1" smtClean="0">
                          <a:latin typeface="Arial" panose="020B0604020202020204" pitchFamily="34" charset="0"/>
                          <a:cs typeface="Arial" panose="020B0604020202020204" pitchFamily="34" charset="0"/>
                        </a:rPr>
                        <a:t>ProductPrice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Double</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Price of product</a:t>
                      </a:r>
                      <a:endParaRPr lang="en-US" sz="1200" baseline="0" dirty="0" smtClean="0">
                        <a:latin typeface="Arial" panose="020B0604020202020204" pitchFamily="34" charset="0"/>
                        <a:cs typeface="Arial" panose="020B0604020202020204" pitchFamily="34" charset="0"/>
                      </a:endParaRPr>
                    </a:p>
                  </a:txBody>
                  <a:tcPr/>
                </a:tc>
              </a:tr>
              <a:tr h="267972">
                <a:tc>
                  <a:txBody>
                    <a:bodyPr/>
                    <a:lstStyle/>
                    <a:p>
                      <a:r>
                        <a:rPr lang="en-US" sz="1200" dirty="0" err="1" smtClean="0">
                          <a:latin typeface="Arial" panose="020B0604020202020204" pitchFamily="34" charset="0"/>
                          <a:cs typeface="Arial" panose="020B0604020202020204" pitchFamily="34" charset="0"/>
                        </a:rPr>
                        <a:t>ProductQuantity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Quantity of product</a:t>
                      </a:r>
                      <a:endParaRPr lang="en-US" sz="1200" baseline="0" dirty="0" smtClean="0">
                        <a:latin typeface="Arial" panose="020B0604020202020204" pitchFamily="34" charset="0"/>
                        <a:cs typeface="Arial" panose="020B0604020202020204" pitchFamily="34" charset="0"/>
                      </a:endParaRPr>
                    </a:p>
                  </a:txBody>
                  <a:tcPr/>
                </a:tc>
              </a:tr>
              <a:tr h="267972">
                <a:tc>
                  <a:txBody>
                    <a:bodyPr/>
                    <a:lstStyle/>
                    <a:p>
                      <a:r>
                        <a:rPr lang="en-US" sz="1200" dirty="0" smtClean="0">
                          <a:latin typeface="Arial" panose="020B0604020202020204" pitchFamily="34" charset="0"/>
                          <a:cs typeface="Arial" panose="020B0604020202020204" pitchFamily="34" charset="0"/>
                        </a:rPr>
                        <a:t>Date </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Order date </a:t>
                      </a:r>
                      <a:endParaRPr lang="en-US" sz="1200" baseline="0" dirty="0" smtClean="0">
                        <a:latin typeface="Arial" panose="020B0604020202020204" pitchFamily="34" charset="0"/>
                        <a:cs typeface="Arial" panose="020B0604020202020204" pitchFamily="34" charset="0"/>
                      </a:endParaRPr>
                    </a:p>
                  </a:txBody>
                  <a:tcPr/>
                </a:tc>
              </a:tr>
            </a:tbl>
          </a:graphicData>
        </a:graphic>
      </p:graphicFrame>
      <p:sp>
        <p:nvSpPr>
          <p:cNvPr id="4" name="TextBox 3"/>
          <p:cNvSpPr txBox="1"/>
          <p:nvPr/>
        </p:nvSpPr>
        <p:spPr>
          <a:xfrm>
            <a:off x="304800" y="58386"/>
            <a:ext cx="6590403" cy="461665"/>
          </a:xfrm>
          <a:prstGeom prst="rect">
            <a:avLst/>
          </a:prstGeom>
          <a:noFill/>
        </p:spPr>
        <p:txBody>
          <a:bodyPr wrap="square" rtlCol="0">
            <a:spAutoFit/>
          </a:bodyPr>
          <a:lstStyle/>
          <a:p>
            <a:r>
              <a:rPr lang="en-US" sz="2400" b="1" dirty="0" smtClean="0">
                <a:solidFill>
                  <a:schemeClr val="accent4"/>
                </a:solidFill>
                <a:latin typeface="Andalus" panose="02020603050405020304" pitchFamily="18" charset="-78"/>
                <a:cs typeface="Andalus" panose="02020603050405020304" pitchFamily="18" charset="-78"/>
              </a:rPr>
              <a:t>Product </a:t>
            </a:r>
            <a:r>
              <a:rPr lang="en-US" sz="2400" b="1" dirty="0" smtClean="0">
                <a:solidFill>
                  <a:schemeClr val="accent4"/>
                </a:solidFill>
                <a:latin typeface="Andalus" panose="02020603050405020304" pitchFamily="18" charset="-78"/>
                <a:cs typeface="Andalus" panose="02020603050405020304" pitchFamily="18" charset="-78"/>
              </a:rPr>
              <a:t>Table </a:t>
            </a:r>
            <a:r>
              <a:rPr lang="en-US" sz="2400" b="1" dirty="0" smtClean="0">
                <a:solidFill>
                  <a:schemeClr val="accent4"/>
                </a:solidFill>
                <a:latin typeface="Andalus" panose="02020603050405020304" pitchFamily="18" charset="-78"/>
                <a:cs typeface="Andalus" panose="02020603050405020304" pitchFamily="18" charset="-78"/>
              </a:rPr>
              <a:t>Description</a:t>
            </a:r>
            <a:endParaRPr lang="en-US" b="1" dirty="0">
              <a:solidFill>
                <a:schemeClr val="accent4"/>
              </a:solidFill>
              <a:latin typeface="Andalus" panose="02020603050405020304" pitchFamily="18" charset="-78"/>
              <a:cs typeface="Andalus" panose="02020603050405020304" pitchFamily="18"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2782786458"/>
              </p:ext>
            </p:extLst>
          </p:nvPr>
        </p:nvGraphicFramePr>
        <p:xfrm>
          <a:off x="438600" y="3809998"/>
          <a:ext cx="10381801" cy="2057403"/>
        </p:xfrm>
        <a:graphic>
          <a:graphicData uri="http://schemas.openxmlformats.org/drawingml/2006/table">
            <a:tbl>
              <a:tblPr firstRow="1" bandRow="1">
                <a:tableStyleId>{5DA37D80-6434-44D0-A028-1B22A696006F}</a:tableStyleId>
              </a:tblPr>
              <a:tblGrid>
                <a:gridCol w="2326455"/>
                <a:gridCol w="2326455"/>
                <a:gridCol w="2243031"/>
                <a:gridCol w="3485860"/>
              </a:tblGrid>
              <a:tr h="374073">
                <a:tc>
                  <a:txBody>
                    <a:bodyPr/>
                    <a:lstStyle/>
                    <a:p>
                      <a:r>
                        <a:rPr lang="en-US" sz="1400" dirty="0" smtClean="0">
                          <a:latin typeface="Arial" panose="020B0604020202020204" pitchFamily="34" charset="0"/>
                          <a:cs typeface="Arial" panose="020B0604020202020204" pitchFamily="34" charset="0"/>
                        </a:rPr>
                        <a:t>Column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Datatype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Key Constraints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tc>
              </a:tr>
              <a:tr h="336666">
                <a:tc>
                  <a:txBody>
                    <a:bodyPr/>
                    <a:lstStyle/>
                    <a:p>
                      <a:r>
                        <a:rPr lang="en-US" sz="1200" baseline="0" dirty="0" err="1" smtClean="0">
                          <a:latin typeface="Arial" panose="020B0604020202020204" pitchFamily="34" charset="0"/>
                          <a:cs typeface="Arial" panose="020B0604020202020204" pitchFamily="34" charset="0"/>
                        </a:rPr>
                        <a:t>MerchantId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Primary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Unique for every </a:t>
                      </a:r>
                      <a:r>
                        <a:rPr lang="en-US" sz="1200" dirty="0" smtClean="0">
                          <a:latin typeface="Arial" panose="020B0604020202020204" pitchFamily="34" charset="0"/>
                          <a:cs typeface="Arial" panose="020B0604020202020204" pitchFamily="34" charset="0"/>
                        </a:rPr>
                        <a:t>merchant</a:t>
                      </a:r>
                      <a:endParaRPr lang="en-US" sz="1200" dirty="0">
                        <a:latin typeface="Arial" panose="020B0604020202020204" pitchFamily="34" charset="0"/>
                        <a:cs typeface="Arial" panose="020B0604020202020204" pitchFamily="34" charset="0"/>
                      </a:endParaRPr>
                    </a:p>
                  </a:txBody>
                  <a:tcPr/>
                </a:tc>
              </a:tr>
              <a:tr h="336666">
                <a:tc>
                  <a:txBody>
                    <a:bodyPr/>
                    <a:lstStyle/>
                    <a:p>
                      <a:r>
                        <a:rPr lang="en-US" sz="1200" dirty="0" err="1" smtClean="0">
                          <a:latin typeface="Arial" panose="020B0604020202020204" pitchFamily="34" charset="0"/>
                          <a:cs typeface="Arial" panose="020B0604020202020204" pitchFamily="34" charset="0"/>
                        </a:rPr>
                        <a:t>ProductName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Name of Product</a:t>
                      </a:r>
                      <a:endParaRPr lang="en-US" sz="1200" dirty="0">
                        <a:latin typeface="Arial" panose="020B0604020202020204" pitchFamily="34" charset="0"/>
                        <a:cs typeface="Arial" panose="020B0604020202020204" pitchFamily="34" charset="0"/>
                      </a:endParaRPr>
                    </a:p>
                  </a:txBody>
                  <a:tcPr/>
                </a:tc>
              </a:tr>
              <a:tr h="336666">
                <a:tc>
                  <a:txBody>
                    <a:bodyPr/>
                    <a:lstStyle/>
                    <a:p>
                      <a:r>
                        <a:rPr lang="en-US" sz="1200" dirty="0" err="1" smtClean="0">
                          <a:latin typeface="Arial" panose="020B0604020202020204" pitchFamily="34" charset="0"/>
                          <a:cs typeface="Arial" panose="020B0604020202020204" pitchFamily="34" charset="0"/>
                        </a:rPr>
                        <a:t>ProductPrice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Double</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Price of product</a:t>
                      </a:r>
                      <a:endParaRPr lang="en-US" sz="1200" baseline="0" dirty="0" smtClean="0">
                        <a:latin typeface="Arial" panose="020B0604020202020204" pitchFamily="34" charset="0"/>
                        <a:cs typeface="Arial" panose="020B0604020202020204" pitchFamily="34" charset="0"/>
                      </a:endParaRPr>
                    </a:p>
                  </a:txBody>
                  <a:tcPr/>
                </a:tc>
              </a:tr>
              <a:tr h="336666">
                <a:tc>
                  <a:txBody>
                    <a:bodyPr/>
                    <a:lstStyle/>
                    <a:p>
                      <a:r>
                        <a:rPr lang="en-US" sz="1200" dirty="0" err="1" smtClean="0">
                          <a:latin typeface="Arial" panose="020B0604020202020204" pitchFamily="34" charset="0"/>
                          <a:cs typeface="Arial" panose="020B0604020202020204" pitchFamily="34" charset="0"/>
                        </a:rPr>
                        <a:t>ProductQuantity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Quantity of product</a:t>
                      </a:r>
                      <a:endParaRPr lang="en-US" sz="1200" baseline="0" dirty="0" smtClean="0">
                        <a:latin typeface="Arial" panose="020B0604020202020204" pitchFamily="34" charset="0"/>
                        <a:cs typeface="Arial" panose="020B0604020202020204" pitchFamily="34" charset="0"/>
                      </a:endParaRPr>
                    </a:p>
                  </a:txBody>
                  <a:tcPr/>
                </a:tc>
              </a:tr>
              <a:tr h="336666">
                <a:tc>
                  <a:txBody>
                    <a:bodyPr/>
                    <a:lstStyle/>
                    <a:p>
                      <a:r>
                        <a:rPr lang="en-US" sz="1200" dirty="0" smtClean="0">
                          <a:latin typeface="Arial" panose="020B0604020202020204" pitchFamily="34" charset="0"/>
                          <a:cs typeface="Arial" panose="020B0604020202020204" pitchFamily="34" charset="0"/>
                        </a:rPr>
                        <a:t>Date </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Date  of Inclusion</a:t>
                      </a:r>
                      <a:endParaRPr lang="en-US" sz="1200" baseline="0" dirty="0" smtClean="0">
                        <a:latin typeface="Arial" panose="020B0604020202020204" pitchFamily="34" charset="0"/>
                        <a:cs typeface="Arial" panose="020B0604020202020204" pitchFamily="34" charset="0"/>
                      </a:endParaRPr>
                    </a:p>
                  </a:txBody>
                  <a:tcPr/>
                </a:tc>
              </a:tr>
            </a:tbl>
          </a:graphicData>
        </a:graphic>
      </p:graphicFrame>
      <p:sp>
        <p:nvSpPr>
          <p:cNvPr id="6" name="TextBox 5"/>
          <p:cNvSpPr txBox="1"/>
          <p:nvPr/>
        </p:nvSpPr>
        <p:spPr>
          <a:xfrm>
            <a:off x="438599" y="2886779"/>
            <a:ext cx="6952801" cy="461665"/>
          </a:xfrm>
          <a:prstGeom prst="rect">
            <a:avLst/>
          </a:prstGeom>
          <a:noFill/>
        </p:spPr>
        <p:txBody>
          <a:bodyPr wrap="square" rtlCol="0">
            <a:spAutoFit/>
          </a:bodyPr>
          <a:lstStyle/>
          <a:p>
            <a:r>
              <a:rPr lang="en-US" sz="2400" b="1" dirty="0" smtClean="0">
                <a:solidFill>
                  <a:schemeClr val="accent4"/>
                </a:solidFill>
                <a:latin typeface="Andalus" panose="02020603050405020304" pitchFamily="18" charset="-78"/>
                <a:cs typeface="Andalus" panose="02020603050405020304" pitchFamily="18" charset="-78"/>
              </a:rPr>
              <a:t>Merchant </a:t>
            </a:r>
            <a:r>
              <a:rPr lang="en-US" sz="2400" b="1" dirty="0" smtClean="0">
                <a:solidFill>
                  <a:schemeClr val="accent4"/>
                </a:solidFill>
                <a:latin typeface="Andalus" panose="02020603050405020304" pitchFamily="18" charset="-78"/>
                <a:cs typeface="Andalus" panose="02020603050405020304" pitchFamily="18" charset="-78"/>
              </a:rPr>
              <a:t>Table </a:t>
            </a:r>
            <a:r>
              <a:rPr lang="en-US" sz="2400" b="1" dirty="0" smtClean="0">
                <a:solidFill>
                  <a:schemeClr val="accent4"/>
                </a:solidFill>
                <a:latin typeface="Andalus" panose="02020603050405020304" pitchFamily="18" charset="-78"/>
                <a:cs typeface="Andalus" panose="02020603050405020304" pitchFamily="18" charset="-78"/>
              </a:rPr>
              <a:t>Description</a:t>
            </a:r>
            <a:endParaRPr lang="en-US" b="1" dirty="0">
              <a:solidFill>
                <a:schemeClr val="accent4"/>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685800"/>
            <a:ext cx="11582400" cy="5654710"/>
          </a:xfrm>
          <a:prstGeom prst="rect">
            <a:avLst/>
          </a:prstGeom>
        </p:spPr>
      </p:pic>
    </p:spTree>
    <p:extLst>
      <p:ext uri="{BB962C8B-B14F-4D97-AF65-F5344CB8AC3E}">
        <p14:creationId xmlns:p14="http://schemas.microsoft.com/office/powerpoint/2010/main" val="52935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756</TotalTime>
  <Words>336</Words>
  <Application>Microsoft Office PowerPoint</Application>
  <PresentationFormat>Widescreen</PresentationFormat>
  <Paragraphs>70</Paragraphs>
  <Slides>8</Slides>
  <Notes>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Andalus</vt:lpstr>
      <vt:lpstr>Arabic Typesetting</vt:lpstr>
      <vt:lpstr>Arial</vt:lpstr>
      <vt:lpstr>Calibri</vt:lpstr>
      <vt:lpstr>Comic Sans MS</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   </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Gundaji, Manasa</cp:lastModifiedBy>
  <cp:revision>69</cp:revision>
  <dcterms:created xsi:type="dcterms:W3CDTF">2017-10-18T10:34:16Z</dcterms:created>
  <dcterms:modified xsi:type="dcterms:W3CDTF">2018-08-21T11:15:07Z</dcterms:modified>
</cp:coreProperties>
</file>